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2" r:id="rId3"/>
    <p:sldId id="281" r:id="rId4"/>
    <p:sldId id="260" r:id="rId5"/>
    <p:sldId id="284" r:id="rId6"/>
    <p:sldId id="258" r:id="rId7"/>
    <p:sldId id="283" r:id="rId8"/>
    <p:sldId id="289" r:id="rId9"/>
    <p:sldId id="288" r:id="rId10"/>
    <p:sldId id="297" r:id="rId11"/>
    <p:sldId id="290" r:id="rId12"/>
    <p:sldId id="298" r:id="rId13"/>
    <p:sldId id="28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1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C1694-3D3B-E847-8C03-E1A641E7B12F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cklin@fzu.edu.c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r>
              <a:rPr lang="en-US" b="1"/>
              <a:t>Topic </a:t>
            </a:r>
            <a:r>
              <a:rPr lang="en-US" b="1" dirty="0"/>
              <a:t>0 – </a:t>
            </a:r>
            <a:br>
              <a:rPr lang="en-US" dirty="0"/>
            </a:br>
            <a:r>
              <a:rPr lang="en-US" altLang="en-TW" sz="6600" b="1" dirty="0"/>
              <a:t>About this Course</a:t>
            </a:r>
            <a:endParaRPr lang="en-TW" sz="66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CF192-6D48-B847-8F01-F5D57523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48" y="3897600"/>
            <a:ext cx="3631303" cy="27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D0E5-76B4-1346-B8CA-27C621EC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TW" dirty="0"/>
              <a:t>Assignments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48D1-B022-054D-8F83-66AE55958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think that each assignment can be done on our class.</a:t>
            </a:r>
          </a:p>
          <a:p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So… </a:t>
            </a:r>
          </a:p>
          <a:p>
            <a:pPr lvl="1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 assignments will lose 5 points per day, and may not be accepted if more than a week late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088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860B-52A7-FA4F-A121-CD869FCE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 and (no) labs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6DB3-C515-FA4D-AE0E-D2E4CE29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zh-TW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question, </a:t>
            </a:r>
          </a:p>
          <a:p>
            <a:pPr lvl="1"/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send an email to me</a:t>
            </a:r>
          </a:p>
          <a:p>
            <a:pPr lvl="2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cklin@fzu.edu.cn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we can build a QQ group for share the slides</a:t>
            </a:r>
            <a:endParaRPr lang="en-TW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Basically, I don't answer any personal question</a:t>
            </a:r>
          </a:p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your questions in the course may also be the questions of others</a:t>
            </a:r>
          </a:p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please ask them in the group</a:t>
            </a:r>
          </a:p>
          <a:p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will answer in the QQ group or in our class</a:t>
            </a:r>
          </a:p>
        </p:txBody>
      </p:sp>
    </p:spTree>
    <p:extLst>
      <p:ext uri="{BB962C8B-B14F-4D97-AF65-F5344CB8AC3E}">
        <p14:creationId xmlns:p14="http://schemas.microsoft.com/office/powerpoint/2010/main" val="71562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C7C9-FADE-A04F-99E4-7E46FB31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40AA-C7B9-AA47-8E64-6C4DCCCE3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are interested in going abroad for Master Degree</a:t>
            </a:r>
          </a:p>
          <a:p>
            <a:r>
              <a:rPr lang="en-US" dirty="0"/>
              <a:t>I can write a letter of recommendation</a:t>
            </a:r>
          </a:p>
          <a:p>
            <a:r>
              <a:rPr lang="en-US" dirty="0"/>
              <a:t>Especially if you are interested in studying in Taiwan</a:t>
            </a:r>
          </a:p>
          <a:p>
            <a:pPr lvl="1"/>
            <a:r>
              <a:rPr lang="en-US" sz="2800" dirty="0"/>
              <a:t>In Taiwan, you can obtain the Master Degree in two years.</a:t>
            </a:r>
          </a:p>
          <a:p>
            <a:r>
              <a:rPr lang="en-US" dirty="0"/>
              <a:t>Or join my research lab to study and write papers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2012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5A36-28D0-BC41-A101-E725CB15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0B09-C534-E940-9179-C4900A1B5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This class is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programming courses</a:t>
            </a:r>
          </a:p>
          <a:p>
            <a:pPr lvl="1"/>
            <a:r>
              <a:rPr lang="en-US" sz="2800" dirty="0"/>
              <a:t>But you need the basic ability of Java programming.</a:t>
            </a:r>
          </a:p>
          <a:p>
            <a:pPr lvl="1"/>
            <a:endParaRPr lang="en-US" sz="2800" dirty="0"/>
          </a:p>
          <a:p>
            <a:r>
              <a:rPr lang="en-US" dirty="0"/>
              <a:t>The idea is to provide you with concepts: tools you need to write efficient programs </a:t>
            </a:r>
          </a:p>
          <a:p>
            <a:endParaRPr lang="en-US" dirty="0"/>
          </a:p>
          <a:p>
            <a:r>
              <a:rPr lang="en-US" dirty="0"/>
              <a:t>The programming language you use and the way you implement these ideas is up to you </a:t>
            </a:r>
          </a:p>
          <a:p>
            <a:endParaRPr lang="en-US" dirty="0"/>
          </a:p>
          <a:p>
            <a:r>
              <a:rPr lang="en-US" dirty="0"/>
              <a:t>You will learn efficient structures for storing information and handy algorithms for manipulating that information </a:t>
            </a:r>
          </a:p>
          <a:p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3EDA9-4528-0642-A4E5-C8ED1B84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0"/>
            <a:ext cx="1816100" cy="1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18EE-47C6-FA45-8A24-0E5B4891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the course is about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48B1-A64B-8B4F-9C3D-431792B90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TW" dirty="0"/>
              <a:t>There are four main, interrelated topics in </a:t>
            </a:r>
            <a:r>
              <a:rPr lang="en-US" b="1" dirty="0"/>
              <a:t>this class</a:t>
            </a:r>
            <a:r>
              <a:rPr lang="en-US" altLang="en-TW" dirty="0"/>
              <a:t>: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Recursion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Data structures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Algorithms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Analysis of algorithms</a:t>
            </a:r>
          </a:p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/>
              <a:t>In addition, we will continue to explore good programming practices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Good programming style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Good habits, such as creating test cases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/>
              <a:t>Use of tools, such as Eclipse and Junit</a:t>
            </a:r>
          </a:p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/>
              <a:t>It will also be necessary to cover more Java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2022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4742-F96C-C142-ACCB-CBA25EE0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TW" dirty="0"/>
              <a:t>Java in this course</a:t>
            </a:r>
            <a:endParaRPr lang="en-TW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89757-8630-9144-8499-BB4538A1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course in algorithms and data structures, not a second course in Java</a:t>
            </a:r>
          </a:p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But...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will be the primary programming language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study </a:t>
            </a:r>
            <a:r>
              <a:rPr lang="en-US" altLang="en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Collections </a:t>
            </a: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detail, as they are extremely relevant to the course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be expected to use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 or </a:t>
            </a: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3.1M4 or newer (the current version is 3.1.1)</a:t>
            </a:r>
          </a:p>
          <a:p>
            <a:pPr lvl="2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3.0 </a:t>
            </a:r>
            <a:r>
              <a:rPr lang="en-US" altLang="en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support</a:t>
            </a: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5.0</a:t>
            </a:r>
            <a:endParaRPr lang="en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0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AD08-7DAE-524F-92D5-CCB78B0C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Collections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6D74-6EEF-044F-B3C1-C4C90A1A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Collections implement many of the most important data structures for you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traditional data structures course would have you implement these yourself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don’t believe in re-inventing the wheel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you need to know how these data structures are implemented, for the times when you need something more than Java gives you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0296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2EE3-E1BC-B949-B7B5-0910DB70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TW" dirty="0"/>
              <a:t>Required textbook</a:t>
            </a:r>
            <a:endParaRPr lang="en-TW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EBE3E-5EC4-5740-A795-9EE76D43D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4741818" cy="5460275"/>
          </a:xfrm>
        </p:spPr>
        <p:txBody>
          <a:bodyPr>
            <a:normAutofit/>
          </a:bodyPr>
          <a:lstStyle/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</a:tabLst>
            </a:pPr>
            <a:r>
              <a:rPr lang="en-US" altLang="en-TW" b="1" i="1" dirty="0"/>
              <a:t>Data Structures &amp; Algorithms in Java, </a:t>
            </a:r>
            <a:r>
              <a:rPr lang="en-US" altLang="en-TW" dirty="0"/>
              <a:t>Second Edition, by Robert </a:t>
            </a:r>
            <a:r>
              <a:rPr lang="en-US" altLang="en-TW" dirty="0" err="1"/>
              <a:t>Lafore</a:t>
            </a:r>
            <a:br>
              <a:rPr lang="en-US" altLang="en-TW" dirty="0"/>
            </a:br>
            <a:endParaRPr lang="en-US" altLang="en-TW" dirty="0"/>
          </a:p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</a:tabLst>
            </a:pPr>
            <a:r>
              <a:rPr lang="en-US" altLang="en-TW" dirty="0"/>
              <a:t>This book has the clearest and most understandable explanations of algorithms that I have ever seen</a:t>
            </a:r>
            <a:br>
              <a:rPr lang="en-US" altLang="en-TW" dirty="0"/>
            </a:br>
            <a:endParaRPr lang="en-US" altLang="en-TW" dirty="0"/>
          </a:p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</a:tabLst>
            </a:pPr>
            <a:r>
              <a:rPr lang="en-US" altLang="en-TW" dirty="0"/>
              <a:t>It does not, however, cover some of the essential math we will need</a:t>
            </a:r>
          </a:p>
          <a:p>
            <a:pPr lvl="1"/>
            <a:endParaRPr lang="ja-JP" altLang="en-US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21144C1-10E6-AD4C-8960-7C0F92834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77" y="1149530"/>
            <a:ext cx="3869690" cy="5093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05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48F9-A992-B341-A178-ADE9CBD1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TW" dirty="0"/>
              <a:t>Recommended book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0C712-AA74-B744-A022-F067AAE4F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Structures and Algorithm Analysis in Java, 3rd Edition, Mark Allen Weiss</a:t>
            </a:r>
            <a:endParaRPr lang="en-TW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ja-JP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数据结构与算法分析：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ja-JP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语言描述（原书第</a:t>
            </a:r>
            <a:r>
              <a:rPr lang="en-US" altLang="ja-JP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ja-JP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版），马克</a:t>
            </a:r>
            <a:r>
              <a:rPr lang="en-US" altLang="ja-JP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艾伦</a:t>
            </a:r>
            <a:r>
              <a:rPr lang="en-US" altLang="ja-JP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ja-JP" altLang="en-US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维斯 著，陈越 译，出版社： 机械工业出版社</a:t>
            </a:r>
            <a:endParaRPr lang="en-TW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ja-JP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Reasons for recommendation: it has Chinese version</a:t>
            </a:r>
          </a:p>
          <a:p>
            <a:endParaRPr lang="en-US" altLang="ja-JP" b="1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F4172-E9C4-3244-8222-D6058F58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30" y="3869320"/>
            <a:ext cx="2096770" cy="2988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978C4-F983-D448-9593-7FC2516E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40" y="3854835"/>
            <a:ext cx="2282190" cy="29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308F-C4CE-F04D-A566-E36C841E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TW" dirty="0"/>
              <a:t>Grading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9C1E-4548-CB4D-97F6-9B87BE49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have: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US" altLang="en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homeworks</a:t>
            </a:r>
            <a:endParaRPr lang="en-US" altLang="en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programming assignments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midterm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final exam</a:t>
            </a:r>
          </a:p>
          <a:p>
            <a:pPr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weighted as follows: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 attend</a:t>
            </a:r>
          </a:p>
          <a:p>
            <a:pPr lvl="2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call the roll, and one point will be deducted</a:t>
            </a:r>
          </a:p>
          <a:p>
            <a:pPr lvl="2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5 points </a:t>
            </a:r>
            <a:r>
              <a:rPr lang="en-US" altLang="en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deducted at most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 </a:t>
            </a:r>
            <a:r>
              <a:rPr lang="en-US" altLang="en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homeworks</a:t>
            </a:r>
            <a:endParaRPr lang="en-US" altLang="en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 assignments</a:t>
            </a:r>
          </a:p>
          <a:p>
            <a:pPr lvl="1">
              <a:tabLst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  <a:tab pos="2236788" algn="l"/>
                <a:tab pos="3151188" algn="l"/>
                <a:tab pos="4065588" algn="l"/>
                <a:tab pos="4979988" algn="l"/>
                <a:tab pos="5894388" algn="l"/>
                <a:tab pos="6808788" algn="l"/>
                <a:tab pos="7723188" algn="l"/>
                <a:tab pos="8637588" algn="l"/>
                <a:tab pos="407988" algn="l"/>
                <a:tab pos="1322388" algn="l"/>
              </a:tabLst>
            </a:pPr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60% final exam</a:t>
            </a:r>
            <a:endParaRPr lang="en-US" altLang="en-TW" dirty="0"/>
          </a:p>
        </p:txBody>
      </p:sp>
    </p:spTree>
    <p:extLst>
      <p:ext uri="{BB962C8B-B14F-4D97-AF65-F5344CB8AC3E}">
        <p14:creationId xmlns:p14="http://schemas.microsoft.com/office/powerpoint/2010/main" val="57938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D0E5-76B4-1346-B8CA-27C621EC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TW" dirty="0"/>
              <a:t>Assignments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48D1-B022-054D-8F83-66AE55958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 as otherwise noted, all assignments:</a:t>
            </a:r>
          </a:p>
          <a:p>
            <a:pPr lvl="1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to be done solo (by yourself). </a:t>
            </a:r>
          </a:p>
          <a:p>
            <a:pPr lvl="1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before,</a:t>
            </a:r>
          </a:p>
          <a:p>
            <a:pPr lvl="2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discuss the assignments with other students</a:t>
            </a:r>
          </a:p>
          <a:p>
            <a:pPr lvl="2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help (and get help with) debugging</a:t>
            </a:r>
          </a:p>
          <a:p>
            <a:pPr lvl="2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</a:t>
            </a:r>
            <a:r>
              <a:rPr lang="en-US" altLang="en-TW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 your source code to anyone</a:t>
            </a:r>
          </a:p>
          <a:p>
            <a:pPr lvl="1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 done 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 or </a:t>
            </a: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</a:p>
          <a:p>
            <a:pPr lvl="1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include complete JUnit tests, and</a:t>
            </a:r>
          </a:p>
          <a:p>
            <a:pPr lvl="1"/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include complete </a:t>
            </a:r>
            <a:r>
              <a:rPr lang="en-US" altLang="en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javadoc</a:t>
            </a:r>
            <a: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</a:t>
            </a:r>
            <a:br>
              <a:rPr lang="en-US" altLang="en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7449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4248</TotalTime>
  <Words>661</Words>
  <Application>Microsoft Macintosh PowerPoint</Application>
  <PresentationFormat>On-screen Show (4:3)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SimSun</vt:lpstr>
      <vt:lpstr>Arial</vt:lpstr>
      <vt:lpstr>Calibri</vt:lpstr>
      <vt:lpstr>Calibri Light</vt:lpstr>
      <vt:lpstr>Times New Roman</vt:lpstr>
      <vt:lpstr>Office Theme</vt:lpstr>
      <vt:lpstr>Topic 0 –  About this Course</vt:lpstr>
      <vt:lpstr>Course Content </vt:lpstr>
      <vt:lpstr>What the course is about</vt:lpstr>
      <vt:lpstr>Java in this course</vt:lpstr>
      <vt:lpstr>Java Collections</vt:lpstr>
      <vt:lpstr>Required textbook</vt:lpstr>
      <vt:lpstr>Recommended book</vt:lpstr>
      <vt:lpstr>Grading</vt:lpstr>
      <vt:lpstr>Assignments</vt:lpstr>
      <vt:lpstr>Assignments</vt:lpstr>
      <vt:lpstr>Office hours and (no) labs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Microsoft Office User</cp:lastModifiedBy>
  <cp:revision>56</cp:revision>
  <dcterms:created xsi:type="dcterms:W3CDTF">2020-05-06T05:09:07Z</dcterms:created>
  <dcterms:modified xsi:type="dcterms:W3CDTF">2020-09-07T15:17:05Z</dcterms:modified>
</cp:coreProperties>
</file>